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91" r:id="rId4"/>
    <p:sldId id="292" r:id="rId5"/>
    <p:sldId id="293" r:id="rId6"/>
    <p:sldId id="310" r:id="rId7"/>
    <p:sldId id="258" r:id="rId8"/>
    <p:sldId id="294" r:id="rId9"/>
    <p:sldId id="275" r:id="rId10"/>
    <p:sldId id="261" r:id="rId11"/>
    <p:sldId id="271" r:id="rId12"/>
    <p:sldId id="311" r:id="rId13"/>
    <p:sldId id="312" r:id="rId14"/>
    <p:sldId id="313" r:id="rId15"/>
    <p:sldId id="298" r:id="rId16"/>
    <p:sldId id="276" r:id="rId17"/>
    <p:sldId id="286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20" r:id="rId29"/>
    <p:sldId id="315" r:id="rId30"/>
    <p:sldId id="316" r:id="rId31"/>
    <p:sldId id="317" r:id="rId32"/>
    <p:sldId id="318" r:id="rId33"/>
    <p:sldId id="319" r:id="rId34"/>
    <p:sldId id="265" r:id="rId35"/>
    <p:sldId id="314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E9C1C-4F7F-4A26-99D6-6A5B5831D2F1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C5E48-241A-441D-A0AC-A53457DAE37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E504-0566-4DF1-811A-1FDDE9DC1226}" type="datetimeFigureOut">
              <a:rPr lang="cs-CZ" smtClean="0"/>
              <a:pPr/>
              <a:t>22.3.2012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3528392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VÝSLEDKY </a:t>
            </a:r>
            <a:r>
              <a:rPr lang="cs-CZ" sz="4000" b="1" dirty="0" smtClean="0"/>
              <a:t>MZ 2011</a:t>
            </a:r>
            <a:br>
              <a:rPr lang="cs-CZ" sz="4000" b="1" dirty="0" smtClean="0"/>
            </a:br>
            <a:r>
              <a:rPr lang="cs-CZ" sz="4000" b="1" dirty="0" smtClean="0"/>
              <a:t>PŘIHLÁŠENÍ MZ 2012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A</a:t>
            </a:r>
            <a:br>
              <a:rPr lang="cs-CZ" sz="4000" b="1" dirty="0" smtClean="0"/>
            </a:br>
            <a:r>
              <a:rPr lang="cs-CZ" sz="3600" b="1" dirty="0" smtClean="0"/>
              <a:t>OTÁZKY A NÁMĚTY K DISKUSI O TOM, KUDY DÁL S MATURITNÍM MODELEM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7669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Podklad pro první jarní seminář CZESHA k otázkám státní maturity  </a:t>
            </a:r>
            <a:endParaRPr lang="cs-CZ" dirty="0" smtClean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733256"/>
            <a:ext cx="958217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SPOLEČNÁ ČÁST MZ </a:t>
            </a:r>
            <a:br>
              <a:rPr lang="cs-CZ" sz="3200" b="1" dirty="0" smtClean="0"/>
            </a:br>
            <a:r>
              <a:rPr lang="cs-CZ" sz="3200" b="1" dirty="0" smtClean="0"/>
              <a:t>PO PODZIMNÍM TERMÍNU ZKOUŠEK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800" b="1" dirty="0" smtClean="0"/>
              <a:t>ÚSPĚŠNOST: 	</a:t>
            </a:r>
            <a:r>
              <a:rPr lang="cs-CZ" sz="2800" b="1" dirty="0" smtClean="0">
                <a:solidFill>
                  <a:srgbClr val="FF0000"/>
                </a:solidFill>
              </a:rPr>
              <a:t>90,8% </a:t>
            </a:r>
            <a:r>
              <a:rPr lang="cs-CZ" sz="2200" b="1" dirty="0" smtClean="0"/>
              <a:t>(PO JARNÍM TERMÍNU:  83,1%)</a:t>
            </a:r>
            <a:endParaRPr lang="cs-CZ" sz="2600" b="1" dirty="0" smtClean="0"/>
          </a:p>
          <a:p>
            <a:pPr marL="514350" indent="-514350">
              <a:buNone/>
            </a:pPr>
            <a:r>
              <a:rPr lang="cs-CZ" sz="2800" b="1" dirty="0" smtClean="0"/>
              <a:t>NEÚSPĚŠNOST: 	  </a:t>
            </a:r>
            <a:r>
              <a:rPr lang="cs-CZ" sz="2800" b="1" dirty="0" smtClean="0">
                <a:solidFill>
                  <a:srgbClr val="FF0000"/>
                </a:solidFill>
              </a:rPr>
              <a:t>9,2% </a:t>
            </a:r>
            <a:r>
              <a:rPr lang="cs-CZ" sz="2200" b="1" dirty="0" smtClean="0"/>
              <a:t>(PO JARNÍM TERMÍNU 16,9%)</a:t>
            </a:r>
            <a:endParaRPr lang="cs-CZ" sz="2800" b="1" dirty="0" smtClean="0"/>
          </a:p>
          <a:p>
            <a:pPr marL="514350" indent="-514350">
              <a:buNone/>
            </a:pPr>
            <a:endParaRPr lang="cs-CZ" sz="1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sz="2400" b="1" u="sng" dirty="0" smtClean="0">
                <a:solidFill>
                  <a:srgbClr val="FF0000"/>
                </a:solidFill>
              </a:rPr>
              <a:t>POVINNOU</a:t>
            </a:r>
            <a:r>
              <a:rPr lang="cs-CZ" sz="2400" b="1" dirty="0" smtClean="0">
                <a:solidFill>
                  <a:srgbClr val="FF0000"/>
                </a:solidFill>
              </a:rPr>
              <a:t> ZKOUŠKU (ČESKÝ JAZYK):</a:t>
            </a:r>
          </a:p>
          <a:p>
            <a:pPr marL="514350" indent="-514350"/>
            <a:r>
              <a:rPr lang="cs-CZ" sz="2400" dirty="0" smtClean="0"/>
              <a:t>úspěšně složilo 		97,1%  (po jarním termínu 92,4%)</a:t>
            </a:r>
          </a:p>
          <a:p>
            <a:pPr marL="514350" indent="-514350"/>
            <a:r>
              <a:rPr lang="cs-CZ" sz="2400" dirty="0" smtClean="0"/>
              <a:t>neúspěšně vykonalo	  2,9%	(po jarním termínu 7,6%)</a:t>
            </a:r>
          </a:p>
          <a:p>
            <a:pPr marL="514350" indent="-514350">
              <a:buAutoNum type="arabicPeriod" startAt="2"/>
            </a:pPr>
            <a:r>
              <a:rPr lang="cs-CZ" sz="2400" b="1" u="sng" dirty="0" smtClean="0">
                <a:solidFill>
                  <a:srgbClr val="FF0000"/>
                </a:solidFill>
              </a:rPr>
              <a:t>POVINNOU</a:t>
            </a:r>
            <a:r>
              <a:rPr lang="cs-CZ" sz="2400" b="1" dirty="0" smtClean="0">
                <a:solidFill>
                  <a:srgbClr val="FF0000"/>
                </a:solidFill>
              </a:rPr>
              <a:t> ZKOUŠKU (MATEMATIKA NEBO CIZÍ JAZYK): </a:t>
            </a:r>
          </a:p>
          <a:p>
            <a:pPr marL="514350" indent="-514350"/>
            <a:r>
              <a:rPr lang="cs-CZ" sz="2400" dirty="0" smtClean="0"/>
              <a:t>úspěšně složilo 		92,4%  (po jarním termínu 88,9%)</a:t>
            </a:r>
          </a:p>
          <a:p>
            <a:pPr marL="514350" indent="-514350"/>
            <a:r>
              <a:rPr lang="cs-CZ" sz="2400" dirty="0" smtClean="0"/>
              <a:t>neúspěšně vykonalo	  7,6%	(po jarním termínu 11,1%)</a:t>
            </a:r>
          </a:p>
          <a:p>
            <a:pPr marL="542925" indent="0">
              <a:spcBef>
                <a:spcPts val="0"/>
              </a:spcBef>
              <a:buNone/>
              <a:tabLst>
                <a:tab pos="5202238" algn="l"/>
              </a:tabLst>
            </a:pPr>
            <a:endParaRPr lang="cs-CZ" sz="900" b="1" dirty="0" smtClean="0"/>
          </a:p>
          <a:p>
            <a:pPr marL="542925" indent="0">
              <a:spcBef>
                <a:spcPts val="0"/>
              </a:spcBef>
              <a:buNone/>
              <a:tabLst>
                <a:tab pos="5202238" algn="l"/>
              </a:tabLst>
            </a:pPr>
            <a:r>
              <a:rPr lang="cs-CZ" sz="2000" b="1" dirty="0" smtClean="0"/>
              <a:t>CIZÍ JAZYK  </a:t>
            </a:r>
            <a:r>
              <a:rPr lang="cs-CZ" sz="2000" dirty="0" smtClean="0"/>
              <a:t>(60% PŘIHLÁŠENÝCH):   	NEÚSPĚŠNĚ  6,1%  (9,0%) </a:t>
            </a:r>
          </a:p>
          <a:p>
            <a:pPr marL="514350" indent="17463">
              <a:spcBef>
                <a:spcPts val="0"/>
              </a:spcBef>
              <a:buNone/>
              <a:tabLst>
                <a:tab pos="5202238" algn="l"/>
              </a:tabLst>
            </a:pPr>
            <a:r>
              <a:rPr lang="cs-CZ" sz="2000" b="1" dirty="0" smtClean="0"/>
              <a:t>MATEMATIKA</a:t>
            </a:r>
            <a:r>
              <a:rPr lang="cs-CZ" sz="2000" dirty="0" smtClean="0"/>
              <a:t> (40% PŘIHLÁŠENÝCH):	NEÚSPĚŠNĚ  9,7%   (14,4%)</a:t>
            </a: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NEÚSPĚŠNOST U POVINNÝCH ZKOUŠEK</a:t>
            </a:r>
            <a:endParaRPr lang="cs-CZ" sz="3200" b="1" dirty="0"/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373216"/>
            <a:ext cx="792088" cy="7738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086" y="1254124"/>
            <a:ext cx="5450210" cy="44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11560" y="58052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100% = počet žáků, kteří zkoušku konali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ÚSPĚŠNOST U POVINNÝCH ZKOUŠEK</a:t>
            </a:r>
            <a:br>
              <a:rPr lang="cs-CZ" sz="3200" b="1" dirty="0" smtClean="0"/>
            </a:br>
            <a:r>
              <a:rPr lang="cs-CZ" sz="2800" b="1" dirty="0" smtClean="0">
                <a:solidFill>
                  <a:srgbClr val="FF0000"/>
                </a:solidFill>
              </a:rPr>
              <a:t>ČESKÝ JAZYK A LITERATURA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792088" cy="773809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048672" cy="45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475656" y="60932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K-SKÓR = SYNTETICKÝ UKAZATEL PRŮMĚRNÉHO POČTU DOSAŽENÝCH BODŮ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ÚSPĚŠNOST U POVINNÝCH ZKOUŠEK</a:t>
            </a:r>
            <a:br>
              <a:rPr lang="cs-CZ" sz="3200" b="1" dirty="0" smtClean="0"/>
            </a:br>
            <a:r>
              <a:rPr lang="cs-CZ" sz="2800" b="1" dirty="0" smtClean="0">
                <a:solidFill>
                  <a:srgbClr val="FF0000"/>
                </a:solidFill>
              </a:rPr>
              <a:t>CIZÍ JAZYK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792088" cy="773809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02391"/>
            <a:ext cx="5907769" cy="476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835696" y="60212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K-SKÓR = SYNTETICKÝ UKAZATEL PRŮMĚRNÉHO POČTU DOSAŽENÝCH BODŮ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ÚSPĚŠNOST U POVINNÝCH ZKOUŠEK</a:t>
            </a:r>
            <a:br>
              <a:rPr lang="cs-CZ" sz="3200" b="1" dirty="0" smtClean="0"/>
            </a:br>
            <a:r>
              <a:rPr lang="cs-CZ" sz="2800" b="1" dirty="0" smtClean="0">
                <a:solidFill>
                  <a:srgbClr val="FF0000"/>
                </a:solidFill>
              </a:rPr>
              <a:t>MATEMATIKA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792088" cy="77380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19439"/>
            <a:ext cx="5869224" cy="472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1763688" y="60212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K-SKÓR = SYNTETICKÝ UKAZATEL PRŮMĚRNÉHO POČTU DOSAŽENÝCH BODŮ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VÝSLEDKY MZ  PO PODZIMNÍM TERMÍNU – ÚSPĚŠNOST</a:t>
            </a:r>
            <a:br>
              <a:rPr lang="cs-CZ" sz="2400" b="1" dirty="0" smtClean="0"/>
            </a:br>
            <a:r>
              <a:rPr lang="cs-CZ" sz="2400" b="1" dirty="0" smtClean="0">
                <a:solidFill>
                  <a:srgbClr val="FF0000"/>
                </a:solidFill>
              </a:rPr>
              <a:t>1. POVINNÁ A 2. POVINNÁ ZKOUŠKA SČMZ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 (DLE SKUPIN OBORŮ)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013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333" y="1484784"/>
            <a:ext cx="439515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79512" y="60932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S-SKÓR = SYNTETICKÝ UKAZATEL PRŮMĚRNÉHO POČTU DOSAŽENÝCH BODŮ</a:t>
            </a:r>
            <a:endParaRPr lang="cs-CZ" dirty="0"/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STRATEGIE VOLBY (1)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VOLBA PŘEDMĚTŮ 2. POVINNÉ ZKOUŠKY: </a:t>
            </a:r>
            <a:r>
              <a:rPr lang="cs-CZ" sz="2800" b="1" dirty="0" smtClean="0"/>
              <a:t>	</a:t>
            </a:r>
          </a:p>
          <a:p>
            <a:pPr>
              <a:buNone/>
            </a:pPr>
            <a:r>
              <a:rPr lang="cs-CZ" sz="2000" b="1" dirty="0" smtClean="0"/>
              <a:t>	</a:t>
            </a:r>
            <a:r>
              <a:rPr lang="cs-CZ" sz="2400" b="1" dirty="0" smtClean="0"/>
              <a:t>Matematika: 	40%	</a:t>
            </a:r>
          </a:p>
          <a:p>
            <a:pPr indent="14288">
              <a:buNone/>
            </a:pPr>
            <a:r>
              <a:rPr lang="cs-CZ" sz="2400" b="1" dirty="0" smtClean="0"/>
              <a:t>Cizí jazyk:		60% </a:t>
            </a:r>
          </a:p>
          <a:p>
            <a:pPr indent="14288">
              <a:buNone/>
            </a:pPr>
            <a:endParaRPr lang="cs-CZ" sz="800" b="1" dirty="0" smtClean="0">
              <a:solidFill>
                <a:srgbClr val="FF0000"/>
              </a:solidFill>
            </a:endParaRPr>
          </a:p>
          <a:p>
            <a:pPr indent="14288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VOLITELNOST  MEZI MATEMATIKOU A CIZÍM JAZYKEM JE KLÍČOVÝM FAKTOREM PŘIJATELNÉ MÍRY NEÚSPĚŠNOSTI MATURANTŮ</a:t>
            </a:r>
          </a:p>
          <a:p>
            <a:pPr indent="14288">
              <a:buNone/>
            </a:pPr>
            <a:endParaRPr lang="cs-CZ" sz="800" dirty="0" smtClean="0"/>
          </a:p>
          <a:p>
            <a:r>
              <a:rPr lang="cs-CZ" sz="2600" b="1" dirty="0" smtClean="0"/>
              <a:t>CO BY, KDYBY </a:t>
            </a:r>
            <a:r>
              <a:rPr lang="cs-CZ" sz="2600" b="1" dirty="0" smtClean="0"/>
              <a:t>… (NEÚSPĚŠNOST po dvou termínech))</a:t>
            </a:r>
            <a:endParaRPr lang="cs-CZ" sz="2600" b="1" dirty="0" smtClean="0"/>
          </a:p>
          <a:p>
            <a:pPr marL="714375" indent="-357188"/>
            <a:r>
              <a:rPr lang="cs-CZ" sz="2000" b="1" dirty="0" smtClean="0"/>
              <a:t>SE ZAVEDL POVINNÝ CIZÍ </a:t>
            </a:r>
            <a:r>
              <a:rPr lang="cs-CZ" sz="2000" b="1" dirty="0" smtClean="0"/>
              <a:t>JAZYK 2012  </a:t>
            </a:r>
            <a:r>
              <a:rPr lang="cs-CZ" sz="2000" b="1" dirty="0" smtClean="0"/>
              <a:t>= </a:t>
            </a:r>
            <a:r>
              <a:rPr lang="cs-CZ" sz="2000" dirty="0" smtClean="0"/>
              <a:t> 	z </a:t>
            </a:r>
            <a:r>
              <a:rPr lang="cs-CZ" sz="2000" dirty="0" smtClean="0"/>
              <a:t>10,1% na </a:t>
            </a:r>
            <a:r>
              <a:rPr lang="cs-CZ" sz="2000" b="1" dirty="0" smtClean="0"/>
              <a:t>20 – 24%</a:t>
            </a:r>
          </a:p>
          <a:p>
            <a:pPr marL="714375" indent="-357188">
              <a:buNone/>
            </a:pPr>
            <a:endParaRPr lang="cs-CZ" sz="1200" b="1" dirty="0" smtClean="0">
              <a:solidFill>
                <a:srgbClr val="FF0000"/>
              </a:solidFill>
            </a:endParaRPr>
          </a:p>
          <a:p>
            <a:pPr marL="714375" indent="-357188">
              <a:buNone/>
            </a:pPr>
            <a:endParaRPr lang="cs-CZ" sz="1200" b="1" dirty="0" smtClean="0">
              <a:solidFill>
                <a:srgbClr val="FF0000"/>
              </a:solidFill>
            </a:endParaRPr>
          </a:p>
          <a:p>
            <a:pPr marL="355600" indent="1588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NÁBĚH </a:t>
            </a:r>
            <a:r>
              <a:rPr lang="cs-CZ" sz="2000" b="1" dirty="0" smtClean="0">
                <a:solidFill>
                  <a:srgbClr val="FF0000"/>
                </a:solidFill>
              </a:rPr>
              <a:t>PLNÉHO, TJ. „TŘÍZKOUŠKOVÉHO“ MODELU S POVINNOU ZKOUŠKOU Z CIZÍHO JAZYKA BYL ODLOŽEN NA ROK  2013. </a:t>
            </a:r>
          </a:p>
          <a:p>
            <a:pPr marL="714375" indent="-357188"/>
            <a:r>
              <a:rPr lang="cs-CZ" sz="2000" b="1" dirty="0" smtClean="0"/>
              <a:t>POVINNÝ </a:t>
            </a:r>
            <a:r>
              <a:rPr lang="cs-CZ" sz="2000" b="1" dirty="0" smtClean="0"/>
              <a:t>CIZÍ JAZYK 2013 </a:t>
            </a:r>
            <a:r>
              <a:rPr lang="cs-CZ" sz="2000" b="1" dirty="0" smtClean="0"/>
              <a:t>		    </a:t>
            </a:r>
            <a:r>
              <a:rPr lang="cs-CZ" sz="2000" dirty="0" smtClean="0"/>
              <a:t>z </a:t>
            </a:r>
            <a:r>
              <a:rPr lang="cs-CZ" sz="2000" dirty="0" smtClean="0"/>
              <a:t>10,1% </a:t>
            </a:r>
            <a:r>
              <a:rPr lang="cs-CZ" sz="2000" dirty="0" smtClean="0"/>
              <a:t> 	na </a:t>
            </a:r>
            <a:r>
              <a:rPr lang="cs-CZ" sz="2000" b="1" dirty="0" smtClean="0"/>
              <a:t>15 – 18%</a:t>
            </a:r>
          </a:p>
          <a:p>
            <a:pPr marL="714375" indent="-357188"/>
            <a:r>
              <a:rPr lang="cs-CZ" sz="2000" b="1" dirty="0" smtClean="0"/>
              <a:t>„netechnické“ obory SOU a nástaveb    </a:t>
            </a:r>
            <a:r>
              <a:rPr lang="cs-CZ" sz="2000" dirty="0" smtClean="0"/>
              <a:t>z 28/25% 	na </a:t>
            </a:r>
            <a:r>
              <a:rPr lang="cs-CZ" sz="2000" b="1" dirty="0" smtClean="0"/>
              <a:t>35 – 39%</a:t>
            </a:r>
            <a:endParaRPr lang="cs-CZ" sz="2000" b="1" dirty="0" smtClean="0"/>
          </a:p>
          <a:p>
            <a:pPr marL="714375" indent="-357188">
              <a:buNone/>
            </a:pP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STRATEGIE VOLBY (2)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dirty="0" smtClean="0"/>
              <a:t>VOLBA ÚROVNĚ OBTÍŽNOSTI POVINNÉ </a:t>
            </a:r>
            <a:r>
              <a:rPr lang="cs-CZ" sz="2600" b="1" dirty="0" smtClean="0"/>
              <a:t>ZKOUŠKY (GYM)</a:t>
            </a:r>
            <a:endParaRPr lang="cs-CZ" sz="2600" b="1" dirty="0" smtClean="0"/>
          </a:p>
          <a:p>
            <a:pPr marL="355600" indent="15875">
              <a:buNone/>
            </a:pPr>
            <a:r>
              <a:rPr lang="cs-CZ" sz="2000" dirty="0" smtClean="0"/>
              <a:t>Český jazyk a literatura:	</a:t>
            </a:r>
            <a:r>
              <a:rPr lang="cs-CZ" sz="2000" dirty="0" smtClean="0"/>
              <a:t>86,8  :  </a:t>
            </a:r>
            <a:r>
              <a:rPr lang="cs-CZ" sz="2000" b="1" dirty="0" smtClean="0"/>
              <a:t>13,2</a:t>
            </a:r>
            <a:endParaRPr lang="cs-CZ" sz="2000" b="1" dirty="0" smtClean="0"/>
          </a:p>
          <a:p>
            <a:pPr marL="355600" indent="15875">
              <a:buNone/>
            </a:pPr>
            <a:r>
              <a:rPr lang="cs-CZ" sz="2000" dirty="0" smtClean="0"/>
              <a:t>Matematika:		</a:t>
            </a:r>
            <a:r>
              <a:rPr lang="cs-CZ" sz="2000" dirty="0" smtClean="0"/>
              <a:t>85,3  :  </a:t>
            </a:r>
            <a:r>
              <a:rPr lang="cs-CZ" sz="2000" b="1" dirty="0" smtClean="0"/>
              <a:t>14,7</a:t>
            </a:r>
            <a:endParaRPr lang="cs-CZ" sz="2000" b="1" dirty="0" smtClean="0"/>
          </a:p>
          <a:p>
            <a:pPr marL="355600" indent="15875">
              <a:buNone/>
            </a:pPr>
            <a:r>
              <a:rPr lang="cs-CZ" sz="2000" dirty="0" smtClean="0"/>
              <a:t>Cizí jazyk:		</a:t>
            </a:r>
            <a:r>
              <a:rPr lang="cs-CZ" sz="2000" dirty="0" smtClean="0"/>
              <a:t>80,5  :  </a:t>
            </a:r>
            <a:r>
              <a:rPr lang="cs-CZ" sz="2000" b="1" dirty="0" smtClean="0"/>
              <a:t>19,5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pPr marL="714375" indent="-357188">
              <a:buNone/>
            </a:pPr>
            <a:endParaRPr lang="cs-CZ" sz="900" dirty="0" smtClean="0"/>
          </a:p>
          <a:p>
            <a:pPr marL="357188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TO NENÍ MALÉ %, VŠ NEMOTIVOVALY ŽÁKY</a:t>
            </a:r>
          </a:p>
          <a:p>
            <a:pPr marL="357188" indent="-357188"/>
            <a:r>
              <a:rPr lang="cs-CZ" sz="2600" b="1" dirty="0" smtClean="0"/>
              <a:t>CO </a:t>
            </a:r>
            <a:r>
              <a:rPr lang="cs-CZ" sz="2600" b="1" dirty="0" smtClean="0"/>
              <a:t>BY, KDYBY …</a:t>
            </a:r>
          </a:p>
          <a:p>
            <a:pPr marL="714375" indent="-357188"/>
            <a:r>
              <a:rPr lang="cs-CZ" sz="2000" dirty="0" smtClean="0"/>
              <a:t>25-30% nejlepších žáků </a:t>
            </a:r>
            <a:r>
              <a:rPr lang="cs-CZ" sz="2000" dirty="0" smtClean="0"/>
              <a:t>všech škol / oborů se </a:t>
            </a:r>
            <a:r>
              <a:rPr lang="cs-CZ" sz="2000" dirty="0" smtClean="0"/>
              <a:t>základní obtížností </a:t>
            </a:r>
            <a:r>
              <a:rPr lang="cs-CZ" sz="2000" dirty="0" smtClean="0"/>
              <a:t>konalo </a:t>
            </a:r>
            <a:r>
              <a:rPr lang="cs-CZ" sz="2000" dirty="0" smtClean="0"/>
              <a:t>povinné zkoušky vyšší </a:t>
            </a:r>
            <a:r>
              <a:rPr lang="cs-CZ" sz="2000" dirty="0" smtClean="0"/>
              <a:t>obtížnosti, uspěly by bez </a:t>
            </a:r>
            <a:r>
              <a:rPr lang="cs-CZ" sz="2000" dirty="0" smtClean="0"/>
              <a:t>větších </a:t>
            </a:r>
            <a:r>
              <a:rPr lang="cs-CZ" sz="2000" dirty="0" smtClean="0"/>
              <a:t>problémů</a:t>
            </a:r>
          </a:p>
          <a:p>
            <a:pPr marL="714375" indent="-357188"/>
            <a:r>
              <a:rPr lang="cs-CZ" sz="2000" dirty="0" smtClean="0"/>
              <a:t>Kdyby žáci </a:t>
            </a:r>
            <a:r>
              <a:rPr lang="cs-CZ" sz="2000" b="1" dirty="0" smtClean="0"/>
              <a:t>gymnázií</a:t>
            </a:r>
            <a:r>
              <a:rPr lang="cs-CZ" sz="2000" dirty="0" smtClean="0"/>
              <a:t> museli povinně konat </a:t>
            </a:r>
            <a:r>
              <a:rPr lang="cs-CZ" sz="2000" dirty="0" smtClean="0"/>
              <a:t>ve vyšší obtížnosti</a:t>
            </a:r>
          </a:p>
          <a:p>
            <a:pPr marL="1182687" indent="-457200">
              <a:buAutoNum type="alphaLcParenR"/>
            </a:pPr>
            <a:r>
              <a:rPr lang="cs-CZ" sz="2000" dirty="0" smtClean="0"/>
              <a:t>obě povinné zkoušky (2/2), uspělo by na 1. pokus 	86 – 91%</a:t>
            </a:r>
          </a:p>
          <a:p>
            <a:pPr marL="1182687" indent="-457200">
              <a:buAutoNum type="alphaLcParenR"/>
            </a:pPr>
            <a:r>
              <a:rPr lang="cs-CZ" sz="2000" dirty="0" smtClean="0"/>
              <a:t>alespoň jednu zkoušku (1/2), uspělo by na 1. pokus 	89 – 94%</a:t>
            </a:r>
          </a:p>
          <a:p>
            <a:pPr marL="1182687" indent="-457200">
              <a:buAutoNum type="alphaLcParenR"/>
            </a:pPr>
            <a:r>
              <a:rPr lang="cs-CZ" sz="2000" dirty="0" smtClean="0"/>
              <a:t>všechny 3 zkoušky (3/3), uspělo by na 1. pokus 	85 – 89%</a:t>
            </a:r>
          </a:p>
          <a:p>
            <a:pPr marL="1182687" indent="-457200">
              <a:buAutoNum type="alphaLcParenR"/>
            </a:pPr>
            <a:r>
              <a:rPr lang="cs-CZ" sz="2000" dirty="0" smtClean="0"/>
              <a:t>alespoň 2 zkoušky (2/3), uspělo by na 1. pokus	86 – 90%. </a:t>
            </a:r>
            <a:endParaRPr lang="cs-CZ" sz="2000" dirty="0" smtClean="0"/>
          </a:p>
          <a:p>
            <a:pPr marL="714375" indent="-357188"/>
            <a:r>
              <a:rPr lang="cs-CZ" sz="2000" dirty="0" smtClean="0"/>
              <a:t>Kdyby  byla zavedena </a:t>
            </a:r>
            <a:r>
              <a:rPr lang="cs-CZ" sz="2000" b="1" dirty="0" smtClean="0"/>
              <a:t>povinná matematika u gymnazistů</a:t>
            </a:r>
            <a:r>
              <a:rPr lang="cs-CZ" sz="2000" dirty="0" smtClean="0"/>
              <a:t>, pak by </a:t>
            </a:r>
          </a:p>
          <a:p>
            <a:pPr marL="1182688" indent="-457200">
              <a:buAutoNum type="alphaLcParenR" startAt="5"/>
            </a:pPr>
            <a:r>
              <a:rPr lang="cs-CZ" sz="2000" dirty="0" smtClean="0"/>
              <a:t>při modelu 2/3 na 1. pokus uspělo 		83 – 87%</a:t>
            </a:r>
          </a:p>
          <a:p>
            <a:pPr marL="1182688" indent="-457200">
              <a:buAutoNum type="alphaLcParenR" startAt="5"/>
            </a:pPr>
            <a:r>
              <a:rPr lang="cs-CZ" sz="2000" dirty="0" smtClean="0"/>
              <a:t>při modelu 3/3 na 1. pokus uspělo			81 – 85%	</a:t>
            </a:r>
            <a:endParaRPr lang="cs-CZ" sz="2400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ČESKÝ JAZYK A LITERATURA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DIDAKTICKÝ TEST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2294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ČESKÝ JAZYK A LITERATURA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PÍSEMNÁ PRÁCE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722947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KOLIK </a:t>
            </a:r>
            <a:r>
              <a:rPr lang="cs-CZ" sz="4000" b="1" dirty="0" smtClean="0"/>
              <a:t>MATUROVALO VLONI ŽÁKŮ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Počet přihlášených maturantů: 	98.762</a:t>
            </a:r>
          </a:p>
          <a:p>
            <a:pPr indent="15875">
              <a:buNone/>
            </a:pPr>
            <a:r>
              <a:rPr lang="cs-CZ" sz="2400" dirty="0" smtClean="0"/>
              <a:t>v tom:	gymnázia 	25,3%</a:t>
            </a:r>
          </a:p>
          <a:p>
            <a:pPr>
              <a:buNone/>
            </a:pPr>
            <a:r>
              <a:rPr lang="cs-CZ" sz="2400" dirty="0" smtClean="0"/>
              <a:t>			SOŠ		51,3%</a:t>
            </a:r>
          </a:p>
          <a:p>
            <a:pPr>
              <a:buNone/>
            </a:pPr>
            <a:r>
              <a:rPr lang="cs-CZ" sz="2400" dirty="0" smtClean="0"/>
              <a:t>			SOU		  8,6%</a:t>
            </a:r>
          </a:p>
          <a:p>
            <a:pPr>
              <a:buNone/>
            </a:pPr>
            <a:r>
              <a:rPr lang="cs-CZ" sz="2400" dirty="0" smtClean="0"/>
              <a:t>			nástavby		14,8%</a:t>
            </a:r>
          </a:p>
          <a:p>
            <a:pPr>
              <a:buNone/>
            </a:pPr>
            <a:endParaRPr lang="cs-CZ" dirty="0"/>
          </a:p>
          <a:p>
            <a:r>
              <a:rPr lang="cs-CZ" b="1" dirty="0" smtClean="0"/>
              <a:t>% maturantů z věkového ročníku:  71%  </a:t>
            </a:r>
            <a:r>
              <a:rPr lang="cs-CZ" b="1" dirty="0" smtClean="0"/>
              <a:t>(77%)</a:t>
            </a:r>
            <a:endParaRPr lang="cs-CZ" b="1" dirty="0" smtClean="0"/>
          </a:p>
          <a:p>
            <a:pPr marL="355600" indent="15875">
              <a:buNone/>
            </a:pPr>
            <a:r>
              <a:rPr lang="cs-CZ" sz="2600" dirty="0" smtClean="0"/>
              <a:t>pro srovnání:        v roce 1991 mělo maturitu 	30% obyvatel ČR 15+</a:t>
            </a:r>
          </a:p>
          <a:p>
            <a:pPr marL="2146300" indent="15875">
              <a:buNone/>
            </a:pPr>
            <a:r>
              <a:rPr lang="cs-CZ" sz="2600" dirty="0" smtClean="0"/>
              <a:t>v roce 2001			36% obyvatel ČR 15+</a:t>
            </a:r>
          </a:p>
          <a:p>
            <a:pPr marL="2146300" indent="15875">
              <a:buNone/>
            </a:pPr>
            <a:r>
              <a:rPr lang="cs-CZ" sz="2600" dirty="0" smtClean="0"/>
              <a:t>v roce 2011			43% obyvatel ČR 15+</a:t>
            </a:r>
          </a:p>
          <a:p>
            <a:pPr marL="2146300" indent="15875">
              <a:buNone/>
            </a:pPr>
            <a:r>
              <a:rPr lang="cs-CZ" sz="1700" dirty="0" smtClean="0"/>
              <a:t>(dle výsledků SLBD)</a:t>
            </a:r>
          </a:p>
          <a:p>
            <a:pPr marL="2146300" indent="15875">
              <a:buNone/>
            </a:pPr>
            <a:r>
              <a:rPr lang="cs-CZ" sz="1700" dirty="0" smtClean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MATURITA SE STALA MASOVOU ZÁLEŽITOSTÍ NIKOLI VÝRAZEM ELITNÍHO VZDĚLÁNÍ; </a:t>
            </a:r>
            <a:endParaRPr lang="cs-CZ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DRAMATICKY </a:t>
            </a:r>
            <a:r>
              <a:rPr lang="cs-CZ" sz="2600" b="1" dirty="0" smtClean="0">
                <a:solidFill>
                  <a:srgbClr val="FF0000"/>
                </a:solidFill>
              </a:rPr>
              <a:t>SE ZVĚTŠILY ROZDÍLY V JEJÍM POJETÍ I </a:t>
            </a:r>
            <a:r>
              <a:rPr lang="cs-CZ" sz="2600" b="1" dirty="0" smtClean="0">
                <a:solidFill>
                  <a:srgbClr val="FF0000"/>
                </a:solidFill>
              </a:rPr>
              <a:t>NÁROČNOSTI </a:t>
            </a: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ČESKÝ JAZYK A LITERATURA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ÚSTNÍ ZKOUŠKA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229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ANGLIČTINA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DIDAKTICKÝ TEST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08" y="2348880"/>
            <a:ext cx="7759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ANGLIČTINA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PÍSEMNÁ PRÁCE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79"/>
            <a:ext cx="7807728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ANGLIČTINA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ÚSTNÍ ZKOUŠKA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73" y="2204863"/>
            <a:ext cx="8121971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NĚMČINA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DIDAKTICKÝ TEST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9038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NĚMČINA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PÍSEMNÁ PRÁCE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47" y="2348879"/>
            <a:ext cx="7911685" cy="335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JAK BYLI ŽÁCI HODNOCENI</a:t>
            </a:r>
            <a:br>
              <a:rPr lang="cs-CZ" sz="3200" b="1" dirty="0" smtClean="0"/>
            </a:br>
            <a:r>
              <a:rPr lang="cs-CZ" sz="2800" b="1" dirty="0" smtClean="0"/>
              <a:t>(SROVNÁNÍ DÍLČÍCH ZKOUŠEK)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NĚMČINA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ÚSTNÍ ZKOUŠKA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21747"/>
            <a:ext cx="7920880" cy="333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JAK BYLI ŽÁCI HODNOCENI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936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MATEMATIKA – ZÁKLADNÍ</a:t>
            </a:r>
          </a:p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DIDAKTICKÝ TEST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ČERVENÝ SLOUPEC = ČETNOST PŘIDĚLENÍ BODOVÉ HODNOTY MEZNÍ HRANICE ÚSPĚŠNOSTI ZKOUŠKY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8811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PŘIHLÁŠKY K JARNÍMU TERMÍNU </a:t>
            </a:r>
            <a:br>
              <a:rPr lang="cs-CZ" dirty="0" smtClean="0"/>
            </a:br>
            <a:r>
              <a:rPr lang="cs-CZ" dirty="0" smtClean="0"/>
              <a:t>MZ 2012</a:t>
            </a: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PŘIHLÁŠENÍ K JARNÍMU TERMÍNU </a:t>
            </a:r>
            <a:br>
              <a:rPr lang="cs-CZ" sz="4000" b="1" dirty="0" smtClean="0"/>
            </a:br>
            <a:r>
              <a:rPr lang="cs-CZ" sz="4000" b="1" dirty="0" smtClean="0"/>
              <a:t>MZ 2011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Počet přihlášených 103,1 tis</a:t>
            </a:r>
            <a:r>
              <a:rPr lang="cs-CZ" sz="2800" dirty="0" smtClean="0"/>
              <a:t>, tj. </a:t>
            </a:r>
            <a:r>
              <a:rPr lang="cs-CZ" sz="2800" b="1" dirty="0" smtClean="0">
                <a:solidFill>
                  <a:srgbClr val="FF0000"/>
                </a:solidFill>
              </a:rPr>
              <a:t>+ 5% proti roku 2011</a:t>
            </a:r>
          </a:p>
          <a:p>
            <a:r>
              <a:rPr lang="cs-CZ" sz="2400" dirty="0" smtClean="0"/>
              <a:t>„noví“ maturanti: 		95,3 tis., tj. o 3% méně </a:t>
            </a:r>
          </a:p>
          <a:p>
            <a:r>
              <a:rPr lang="cs-CZ" sz="2400" dirty="0" smtClean="0"/>
              <a:t>„loňští“ maturanti:		  7,8 tis. (7,6% ze všech)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r>
              <a:rPr lang="cs-CZ" sz="2800" b="1" dirty="0" smtClean="0"/>
              <a:t>Pokles přihlášených k řádnému termínu	- 2,9 tis.</a:t>
            </a:r>
          </a:p>
          <a:p>
            <a:r>
              <a:rPr lang="cs-CZ" sz="2400" dirty="0" smtClean="0"/>
              <a:t>nástavbové studium	- 13,6% </a:t>
            </a:r>
          </a:p>
          <a:p>
            <a:r>
              <a:rPr lang="cs-CZ" sz="2400" dirty="0" smtClean="0"/>
              <a:t>technické obory SOU	-   6,3%</a:t>
            </a:r>
          </a:p>
          <a:p>
            <a:r>
              <a:rPr lang="cs-CZ" sz="2400" dirty="0" smtClean="0"/>
              <a:t>zdravotnické obory SOŠ	-   4,9%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Největší pokles v Olomouckém, Královéhradeckém, Středočeském a Jihomoravském kraji :	od 6,8 do 4%.</a:t>
            </a:r>
            <a:endParaRPr lang="cs-CZ" sz="2400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PODZIMNÍ TERMÍN MZ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Počet přihlášených maturantů: 	23.650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	v tom:	ke společné části MZ:		20.521</a:t>
            </a:r>
          </a:p>
          <a:p>
            <a:pPr indent="15875">
              <a:buNone/>
            </a:pPr>
            <a:r>
              <a:rPr lang="cs-CZ" sz="2000" dirty="0" smtClean="0"/>
              <a:t>		k profilové části MZ: 		11.675</a:t>
            </a:r>
          </a:p>
          <a:p>
            <a:pPr>
              <a:buNone/>
            </a:pPr>
            <a:r>
              <a:rPr lang="cs-CZ" sz="2000" dirty="0" smtClean="0"/>
              <a:t>	v tom:	opravnou zkoušku 		14.079 (69%)</a:t>
            </a:r>
          </a:p>
          <a:p>
            <a:pPr>
              <a:buNone/>
            </a:pPr>
            <a:r>
              <a:rPr lang="cs-CZ" sz="2000" dirty="0" smtClean="0"/>
              <a:t>			náhradní zkoušku 	  	  2.697 (13%)</a:t>
            </a:r>
          </a:p>
          <a:p>
            <a:pPr>
              <a:buNone/>
            </a:pPr>
            <a:r>
              <a:rPr lang="cs-CZ" sz="2000" dirty="0" smtClean="0"/>
              <a:t>			řádnou zkoušku 			  3.786 (18%)</a:t>
            </a:r>
          </a:p>
          <a:p>
            <a:r>
              <a:rPr lang="cs-CZ" sz="2800" b="1" dirty="0" smtClean="0"/>
              <a:t>Počet žáků, kteří se přihlásili a zkoušky nekonali: </a:t>
            </a:r>
            <a:endParaRPr lang="cs-CZ" sz="2000" dirty="0" smtClean="0"/>
          </a:p>
          <a:p>
            <a:pPr indent="12700">
              <a:buNone/>
            </a:pPr>
            <a:r>
              <a:rPr lang="cs-CZ" sz="2000" dirty="0" smtClean="0"/>
              <a:t>společnou část nekonalo:		2.426 přihlášených  (12%)</a:t>
            </a:r>
          </a:p>
          <a:p>
            <a:pPr>
              <a:buNone/>
            </a:pPr>
            <a:r>
              <a:rPr lang="cs-CZ" sz="2000" dirty="0" smtClean="0"/>
              <a:t>	profilovou část nekonalo:		2.335 přihlášených  (20%)</a:t>
            </a:r>
          </a:p>
          <a:p>
            <a:pPr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K PODZIMNÍMU TERMÍNU SE VŠAK NAVÍC NEPŘIHLÁSILO CCA 5 TISÍC ŽÁKŮ, KTEŘÍ BYLI PŘIHLÁŠENI K JARNÍMU TERMÍNU A ZKOUŠKY V TOMTO TERMÍNU NEKONALI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PŘIHLÁŠENÍ K JARNÍMU TERMÍNU </a:t>
            </a:r>
            <a:br>
              <a:rPr lang="cs-CZ" sz="4000" b="1" dirty="0" smtClean="0"/>
            </a:br>
            <a:r>
              <a:rPr lang="cs-CZ" sz="4000" b="1" dirty="0" smtClean="0"/>
              <a:t>MZ 2011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„</a:t>
            </a:r>
            <a:r>
              <a:rPr lang="cs-CZ" sz="2800" b="1" dirty="0" smtClean="0">
                <a:solidFill>
                  <a:srgbClr val="FF0000"/>
                </a:solidFill>
              </a:rPr>
              <a:t>Loňští“ maturanti  </a:t>
            </a:r>
            <a:r>
              <a:rPr lang="cs-CZ" sz="2800" dirty="0" smtClean="0"/>
              <a:t>(opravné, náhradní i řádné zkoušky)</a:t>
            </a:r>
          </a:p>
          <a:p>
            <a:r>
              <a:rPr lang="cs-CZ" sz="2800" dirty="0" smtClean="0"/>
              <a:t>celkem 7.830 „repetentů“</a:t>
            </a:r>
          </a:p>
          <a:p>
            <a:r>
              <a:rPr lang="cs-CZ" sz="2800" dirty="0" smtClean="0"/>
              <a:t>celkem 8% z počtu přihlášených k MZ 2011</a:t>
            </a:r>
          </a:p>
          <a:p>
            <a:pPr>
              <a:buNone/>
            </a:pPr>
            <a:endParaRPr lang="cs-CZ" sz="1200" dirty="0" smtClean="0"/>
          </a:p>
          <a:p>
            <a:pPr>
              <a:spcBef>
                <a:spcPts val="0"/>
              </a:spcBef>
              <a:buNone/>
              <a:tabLst>
                <a:tab pos="3043238" algn="l"/>
              </a:tabLst>
            </a:pPr>
            <a:r>
              <a:rPr lang="cs-CZ" sz="2400" dirty="0" smtClean="0"/>
              <a:t>	dle skupin oborů:	netechnické SOU		24%	 	netechnické nástavby	19%</a:t>
            </a:r>
          </a:p>
          <a:p>
            <a:pPr lvl="1">
              <a:spcBef>
                <a:spcPts val="0"/>
              </a:spcBef>
              <a:buNone/>
              <a:tabLst>
                <a:tab pos="3043238" algn="l"/>
              </a:tabLst>
            </a:pPr>
            <a:r>
              <a:rPr lang="cs-CZ" sz="2400" dirty="0" smtClean="0"/>
              <a:t>		zdravotnické SOŠ		15%	</a:t>
            </a:r>
          </a:p>
          <a:p>
            <a:pPr lvl="1">
              <a:spcBef>
                <a:spcPts val="0"/>
              </a:spcBef>
              <a:buNone/>
              <a:tabLst>
                <a:tab pos="3043238" algn="l"/>
              </a:tabLst>
            </a:pPr>
            <a:endParaRPr lang="cs-CZ" sz="2400" dirty="0" smtClean="0"/>
          </a:p>
          <a:p>
            <a:pPr>
              <a:spcBef>
                <a:spcPts val="0"/>
              </a:spcBef>
              <a:buNone/>
              <a:tabLst>
                <a:tab pos="3043238" algn="l"/>
              </a:tabLst>
            </a:pPr>
            <a:r>
              <a:rPr lang="cs-CZ" sz="2400" dirty="0" smtClean="0"/>
              <a:t>	dle krajů:	Ústecký			12%	 	Karlovarský			11%</a:t>
            </a:r>
          </a:p>
          <a:p>
            <a:pPr lvl="1">
              <a:spcBef>
                <a:spcPts val="0"/>
              </a:spcBef>
              <a:buNone/>
              <a:tabLst>
                <a:tab pos="3043238" algn="l"/>
              </a:tabLst>
            </a:pPr>
            <a:r>
              <a:rPr lang="cs-CZ" sz="2400" dirty="0" smtClean="0"/>
              <a:t>		Středočeský			   9%</a:t>
            </a:r>
          </a:p>
          <a:p>
            <a:pPr lvl="4">
              <a:buNone/>
              <a:tabLst>
                <a:tab pos="3043238" algn="l"/>
              </a:tabLst>
            </a:pPr>
            <a:endParaRPr lang="cs-CZ" sz="1200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VOLBA POVINNÝCH PŘEDMĚTŮ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MATEMATIKA POSILUJE NA ÚKOR JAZYKŮ</a:t>
            </a:r>
          </a:p>
          <a:p>
            <a:r>
              <a:rPr lang="cs-CZ" sz="2400" dirty="0" smtClean="0"/>
              <a:t>loni  poměr 40:60, letos: 44:56</a:t>
            </a:r>
          </a:p>
          <a:p>
            <a:r>
              <a:rPr lang="cs-CZ" sz="2400" dirty="0" smtClean="0"/>
              <a:t>matematika loni 39,0 tis., letos 41,8 tis. </a:t>
            </a:r>
          </a:p>
          <a:p>
            <a:r>
              <a:rPr lang="cs-CZ" sz="2400" dirty="0" smtClean="0"/>
              <a:t>zvýšený zájem o MA ve všech oborech s výjimkou zdravotnických oborů (nejvíce NS, GYM a OA)</a:t>
            </a:r>
          </a:p>
          <a:p>
            <a:pPr>
              <a:buNone/>
            </a:pPr>
            <a:r>
              <a:rPr lang="cs-CZ" sz="2400" dirty="0" smtClean="0"/>
              <a:t>Nejdynamičtější kraje:  Ústecký, Plzeňský a Vysočina</a:t>
            </a:r>
          </a:p>
          <a:p>
            <a:pPr>
              <a:buNone/>
            </a:pPr>
            <a:endParaRPr lang="cs-CZ" sz="1000" dirty="0" smtClean="0"/>
          </a:p>
          <a:p>
            <a:pPr>
              <a:buNone/>
            </a:pPr>
            <a:r>
              <a:rPr lang="cs-CZ" sz="2400" b="1" dirty="0" smtClean="0"/>
              <a:t>DŮVODY:</a:t>
            </a:r>
          </a:p>
          <a:p>
            <a:r>
              <a:rPr lang="cs-CZ" sz="2400" dirty="0" smtClean="0"/>
              <a:t>v odborném školství: vysoká neúspěšnost z němčiny a „matematiku se doučit stačím… “ </a:t>
            </a:r>
          </a:p>
          <a:p>
            <a:r>
              <a:rPr lang="cs-CZ" sz="2400" dirty="0" smtClean="0"/>
              <a:t>u gymnázií:	jazyk představuje větší zkouškovou zátěž	</a:t>
            </a:r>
            <a:endParaRPr lang="cs-CZ" sz="2400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VOLBA CIZÍCH JAZYKŮ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ANGLIČTINA VÁLCUJE NĚMČINU</a:t>
            </a:r>
          </a:p>
          <a:p>
            <a:r>
              <a:rPr lang="cs-CZ" sz="2400" dirty="0" smtClean="0"/>
              <a:t>loni  poměr 80:17, letos 83:13</a:t>
            </a:r>
          </a:p>
          <a:p>
            <a:r>
              <a:rPr lang="cs-CZ" sz="2400" dirty="0" smtClean="0"/>
              <a:t>meziroční pokles zájmu o maturitu z němčiny: 	- 28%</a:t>
            </a:r>
          </a:p>
          <a:p>
            <a:r>
              <a:rPr lang="cs-CZ" sz="2400" dirty="0" smtClean="0"/>
              <a:t>ruština posiluje o 16%</a:t>
            </a:r>
          </a:p>
          <a:p>
            <a:pPr>
              <a:buNone/>
            </a:pPr>
            <a:r>
              <a:rPr lang="cs-CZ" sz="2400" dirty="0" smtClean="0"/>
              <a:t>Celkový pokles zájmu o jazyky:  proti roku 2011 o 9,8% (-5,8 tis.)</a:t>
            </a:r>
          </a:p>
          <a:p>
            <a:pPr>
              <a:buNone/>
            </a:pPr>
            <a:endParaRPr lang="cs-CZ" sz="1000" dirty="0" smtClean="0"/>
          </a:p>
          <a:p>
            <a:pPr>
              <a:buNone/>
            </a:pPr>
            <a:r>
              <a:rPr lang="cs-CZ" sz="2400" dirty="0" smtClean="0"/>
              <a:t>U nepovinných předmětů:  MA vs. cizí jazyk cca 1:1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467544" y="443711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 smtClean="0"/>
              <a:t>DŮVODY: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/>
              <a:t>vysoká neúspěšnost z němčiny v odborném školství a  vyšší preference matematiky </a:t>
            </a: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VOLBA ÚROVNÍ OBTÍŽNOSTI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CCA 15% POVINNÝCH ZKOUŠEK NA GYMNÁZIÍCH ŽÁCI KONAJÍ VE VYŠŠÍ OBTÍŽNOSTI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(I KDYŽ JE K TOMU ZATÍM NIC NENUTÍ)</a:t>
            </a:r>
          </a:p>
          <a:p>
            <a:r>
              <a:rPr lang="cs-CZ" sz="2400" dirty="0" smtClean="0"/>
              <a:t>Český jazyk a literatura 	2012:  11,5% 	loni:  13,2%</a:t>
            </a:r>
          </a:p>
          <a:p>
            <a:r>
              <a:rPr lang="cs-CZ" sz="2400" dirty="0" smtClean="0"/>
              <a:t>Matematika:		2012:  16,5%	loni:  14,7%</a:t>
            </a:r>
          </a:p>
          <a:p>
            <a:r>
              <a:rPr lang="cs-CZ" sz="2400" dirty="0" smtClean="0"/>
              <a:t>Cizí jazyk :			2012:  17,6%	loni:  19,5%		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Proti roku 2011:	matematika	plus 2 procentní body</a:t>
            </a:r>
          </a:p>
          <a:p>
            <a:pPr>
              <a:buNone/>
            </a:pPr>
            <a:r>
              <a:rPr lang="cs-CZ" sz="2400" dirty="0" smtClean="0"/>
              <a:t>				cizí jazyk 	mínus 2 procentní body</a:t>
            </a:r>
          </a:p>
          <a:p>
            <a:pPr>
              <a:buNone/>
            </a:pPr>
            <a:r>
              <a:rPr lang="cs-CZ" sz="2400" dirty="0" smtClean="0"/>
              <a:t>				český jazyk	mínus 2 procentní  body</a:t>
            </a:r>
          </a:p>
          <a:p>
            <a:pPr>
              <a:buNone/>
            </a:pPr>
            <a:endParaRPr lang="cs-CZ" sz="1000" dirty="0" smtClean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Pár komentářů ke komplexní zkoušce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124744"/>
            <a:ext cx="7848872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Arial" pitchFamily="34" charset="0"/>
              <a:buChar char="•"/>
            </a:pPr>
            <a:endParaRPr lang="cs-CZ" sz="105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VÝSLEDKY ZKOUŠKY Z ČESKÉHO JAZYKA A LITERATURY</a:t>
            </a:r>
            <a:r>
              <a:rPr lang="cs-CZ" b="1" dirty="0" smtClean="0"/>
              <a:t> NEPOTVRZUJÍ </a:t>
            </a:r>
            <a:r>
              <a:rPr lang="cs-CZ" dirty="0" smtClean="0"/>
              <a:t>„KATASTROFICKÉ“ </a:t>
            </a:r>
            <a:r>
              <a:rPr lang="cs-CZ" b="1" dirty="0" smtClean="0"/>
              <a:t>KOMENTÁŘE O NÍZKÉ ÚROVNI ČTENÁŘSKÉ GRAMOTNOSTI  </a:t>
            </a:r>
            <a:r>
              <a:rPr lang="cs-CZ" dirty="0" smtClean="0"/>
              <a:t>NAŠICH ŽÁKŮ</a:t>
            </a:r>
          </a:p>
          <a:p>
            <a:pPr marL="355600" indent="-355600">
              <a:buFont typeface="Arial" pitchFamily="34" charset="0"/>
              <a:buChar char="•"/>
            </a:pP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VÝSLEDKY ZKOUŠEK Z CIZÍCH JAZYKŮ NAPOVÍDAJÍ O VELMI ZÁSADNÍCH ROZDÍLECH JAZYKOVÝCH DOVEDNOSTÍ MEZI GYMNÁZII A ODBORNÝMI ŠKOLAMI; RYCHLÉ </a:t>
            </a:r>
            <a:r>
              <a:rPr lang="cs-CZ" b="1" dirty="0" smtClean="0"/>
              <a:t>ZAVEDENÍ POVINNÉ ZKOUŠKY Z CIZÍHO JAZYKA </a:t>
            </a:r>
            <a:r>
              <a:rPr lang="cs-CZ" dirty="0" smtClean="0"/>
              <a:t> JE ZÁSADNÍM RIZIKEM PRO ODBORNÉ ŠKOLSTVÍ</a:t>
            </a:r>
          </a:p>
          <a:p>
            <a:pPr marL="355600" indent="-355600">
              <a:buFont typeface="Arial" pitchFamily="34" charset="0"/>
              <a:buChar char="•"/>
            </a:pP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DISKUTOVANÉ PLOŠNÉ ZAVEDENÍ </a:t>
            </a:r>
            <a:r>
              <a:rPr lang="cs-CZ" b="1" dirty="0" smtClean="0"/>
              <a:t>POVINNÉ ZKOUŠKY Z MATEMATIKY</a:t>
            </a:r>
            <a:r>
              <a:rPr lang="cs-CZ" dirty="0" smtClean="0"/>
              <a:t> NENÍ PRAKTICKY PROVEDITELNÉ BEZ RAZANTNÍCH OPATŘENÍ JIŽ V RÁMCI POVINNÉ ŠKOLNÍ DOCHÁZKY; </a:t>
            </a:r>
          </a:p>
          <a:p>
            <a:pPr marL="355600" indent="-355600"/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PŘÍPADNÉ </a:t>
            </a:r>
            <a:r>
              <a:rPr lang="cs-CZ" b="1" dirty="0" smtClean="0"/>
              <a:t>POŽADAVKY VYSOKÝCH ŠKOL NA VOLBU VYŠŠÍ ÚROVNĚ OBTÍŽNOSTI ZKOUŠEK </a:t>
            </a:r>
            <a:r>
              <a:rPr lang="cs-CZ" dirty="0" smtClean="0"/>
              <a:t>JSOU ŽÁKY NAPLNITELNÉ; CCA ČTVRTINA NEJLEPŠÍCH V ZÁKLADNÍ OBTÍŽNOSTI BY RELATIVNĚ BEZ PROBLÉMŮ SLOŽILA I ZKOUŠKY VYŠŠÍ OBTÍŽNOSTI (výjimkou je němčina)</a:t>
            </a: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NĚKTERÉ ZÁVĚRY (2)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196753"/>
            <a:ext cx="7848872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Arial" pitchFamily="34" charset="0"/>
              <a:buChar char="•"/>
            </a:pPr>
            <a:endParaRPr lang="cs-CZ" sz="105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PŘÍČINY </a:t>
            </a:r>
            <a:r>
              <a:rPr lang="cs-CZ" b="1" dirty="0" smtClean="0"/>
              <a:t>NEÚSPĚŠNOSTI ŽÁKŮ Z MATEMATIKY A NĚMČINY </a:t>
            </a:r>
            <a:r>
              <a:rPr lang="cs-CZ" dirty="0" smtClean="0"/>
              <a:t>JSOU VELMI KOMPLEXNÍ;  JEJICH SOUBĚH JE ZŘEJMĚ PRO CCA 40 % ŽÁKŮ MATURITNÍCH OBORŮ SOU A NÁSTAVBOVÉHO STUDIA OBTÍŽNĚ ZDOLATELNOU PŘEKÁŽKOU </a:t>
            </a:r>
          </a:p>
          <a:p>
            <a:pPr marL="355600" indent="-355600"/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KOMPLEXNOST ZKOUŠKY Z CIZÍHO JAZYKA  V RÁMCI SPOLEČNÉ ČÁSTI JE ZCELA NEZBYTNÁ.  VYLOUČENÍ  PÍSEMNÉ PRÁCE, ÚSTNÍ ZKOUŠKY ČI DOKONCE OBOU DÍLČÍCH ZKOUŠEK POVEDE K </a:t>
            </a:r>
            <a:r>
              <a:rPr lang="cs-CZ" b="1" dirty="0" smtClean="0"/>
              <a:t>DRAMATICKÉ DEFORMACI  VÝUKY CIZÍHO JAZYKA</a:t>
            </a:r>
            <a:r>
              <a:rPr lang="cs-CZ" dirty="0" smtClean="0"/>
              <a:t> (WASH-BACK EFEKT) S </a:t>
            </a:r>
            <a:r>
              <a:rPr lang="cs-CZ" b="1" dirty="0" smtClean="0"/>
              <a:t>POTLAČENÍM VÝUKY AKTIVNÍCH ŘEČOVÝCH DOVEDNOSTÍ </a:t>
            </a:r>
          </a:p>
          <a:p>
            <a:pPr marL="355600" indent="-355600"/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MATURITOU Z CIZÍHO JAZYKA PROJDOU ÚSPĚŠNĚ JAZYKOVĚ POLOGRAMOTNÍ ŽÁCI ZEJMÉNA V ODBORNÝCH ŠKOLÁCH;  MATURITA ZPŮSOBÍ NA ODBORNÝCH ŠKOLÁCH PETRIFIKACI ČI DOKONCE PROHLOUBENÍ DLOUHODOBĚ NEUTĚŠENÉHO STAVU VÝUKY CIZÍO JAZYKA (ŠKOLY SE PŘIZPŮSOBÍ ŽÁKŮM)</a:t>
            </a:r>
          </a:p>
          <a:p>
            <a:pPr marL="355600" indent="-355600">
              <a:buFont typeface="Arial" pitchFamily="34" charset="0"/>
              <a:buChar char="•"/>
            </a:pP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DISKUTOVANÁ </a:t>
            </a:r>
            <a:r>
              <a:rPr lang="cs-CZ" b="1" dirty="0" smtClean="0"/>
              <a:t>POVINNÁ VYŠŠÍ OBTÍŽNOSTI ZKOUŠEK PRO ŽÁKY GYMNÁZIÍ </a:t>
            </a:r>
            <a:r>
              <a:rPr lang="cs-CZ" dirty="0" smtClean="0"/>
              <a:t>BY ZNAMENALA  ZVÝŠENÍ PRŮMĚRNÉ NEÚSPĚŠNOSTI GYMNAZISTŮ NA 6–8 ; </a:t>
            </a:r>
            <a:r>
              <a:rPr lang="cs-CZ" dirty="0" smtClean="0"/>
              <a:t>TATO </a:t>
            </a:r>
            <a:r>
              <a:rPr lang="cs-CZ" dirty="0" smtClean="0"/>
              <a:t>PŘÍPADNÁ ZMĚNA JE PROVEDITELNÁ;</a:t>
            </a: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VÝSLEDKY PODZIMNÍHO TERMÍNU MZ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293096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NEJHORŠÍ VÝSLEDEK – NĚMČINA:  		 NEUSPĚLO 59% ŽÁKŮ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VELMI ŠPATNÝ VÝSLEDEK – MATEMATIKA:  	 NEUSPĚLO 53% ŽÁKŮ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NEJLEPŠÍ VÝSLEDEK  - ČESKÝ JAZYK A LITERATURA: NEUSPĚLO 24% ŽÁKŮ</a:t>
            </a:r>
          </a:p>
          <a:p>
            <a:pPr marL="355600" indent="-355600"/>
            <a:endParaRPr lang="cs-CZ" sz="1000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Z CELKOVÉHO POČTU  23,7 TISÍCE PŘIHLÁŠENÝCH BYLO NA ZÁKLADĚ VÝSLEDKŮ „PODZIMNÍCH“ ZKOUŠEK VYSTAVENO 12.388 MATURITNÍCH VYSVĚDČENÍ. ÚSPĚŠNOST „PODZIMNÍCH MATURANTŮ“ = 52,3%.</a:t>
            </a:r>
          </a:p>
          <a:p>
            <a:pPr marL="355600" indent="-355600"/>
            <a:endParaRPr lang="cs-CZ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60840" cy="31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SOUHRNNÉ VÝSLEDKY MZ</a:t>
            </a:r>
            <a:br>
              <a:rPr lang="cs-CZ" sz="2800" b="1" dirty="0" smtClean="0"/>
            </a:br>
            <a:r>
              <a:rPr lang="cs-CZ" sz="2800" b="1" dirty="0" smtClean="0"/>
              <a:t>PO PODZIMNÍM TERMÍNU MZ</a:t>
            </a:r>
            <a:endParaRPr lang="cs-CZ" sz="3200" b="1" dirty="0"/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1"/>
            <a:ext cx="7446957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ÚSPĚŠNOST VE SPOLEČNÉ A PROFILOVÉ ČÁSTI MZ</a:t>
            </a:r>
            <a:br>
              <a:rPr lang="cs-CZ" sz="2800" b="1" dirty="0" smtClean="0"/>
            </a:br>
            <a:r>
              <a:rPr lang="cs-CZ" sz="2800" b="1" dirty="0" smtClean="0"/>
              <a:t>(SITUACE PODLE SKUPIN OBORŮ)</a:t>
            </a:r>
            <a:endParaRPr lang="cs-CZ" sz="3200" b="1" dirty="0"/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92088" cy="773809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73814"/>
            <a:ext cx="6624736" cy="516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VÝSLEDKY MZ  PO PODZIMNÍM TERMÍNU - NEÚSPĚŠNOST</a:t>
            </a:r>
            <a:br>
              <a:rPr lang="cs-CZ" sz="2800" b="1" dirty="0" smtClean="0"/>
            </a:br>
            <a:r>
              <a:rPr lang="cs-CZ" sz="2800" b="1" dirty="0" smtClean="0"/>
              <a:t> (DLE SKUPIN OBORŮ)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494116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ANI JEDNU ZKOUŠKU NEKONALO </a:t>
            </a:r>
            <a:r>
              <a:rPr lang="cs-CZ" sz="2000" b="1" dirty="0" smtClean="0">
                <a:solidFill>
                  <a:srgbClr val="FF0000"/>
                </a:solidFill>
              </a:rPr>
              <a:t>4,9% </a:t>
            </a:r>
            <a:r>
              <a:rPr lang="cs-CZ" sz="2000" dirty="0" smtClean="0"/>
              <a:t>PŘIHLÁŠENÝCH K MZ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 CELKOVÉHO POČTU PŘIHLÁŠENÝCH K MZ ZKOUŠKY VŮBEC NEKONALO NEBO JE KONALO NEÚSPĚŠNĚ CELKEM </a:t>
            </a:r>
            <a:r>
              <a:rPr lang="cs-CZ" sz="2000" b="1" dirty="0" smtClean="0">
                <a:solidFill>
                  <a:srgbClr val="FF0000"/>
                </a:solidFill>
              </a:rPr>
              <a:t>14,4%</a:t>
            </a:r>
            <a:r>
              <a:rPr lang="cs-CZ" sz="2000" dirty="0" smtClean="0"/>
              <a:t> ŽÁKŮ.</a:t>
            </a:r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5733256"/>
            <a:ext cx="792088" cy="773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568952" cy="30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VÝSLEDKY MZ  PO PODZIMNÍM TERMÍNU – ÚSPĚŠNOST</a:t>
            </a:r>
            <a:br>
              <a:rPr lang="cs-CZ" sz="2400" b="1" dirty="0" smtClean="0"/>
            </a:br>
            <a:r>
              <a:rPr lang="cs-CZ" sz="2400" b="1" dirty="0" smtClean="0"/>
              <a:t> (DLE SKUPIN OBORŮ)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336704" cy="534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373216"/>
            <a:ext cx="792088" cy="7738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r"/>
            <a:r>
              <a:rPr lang="cs-CZ" sz="4000" b="1" dirty="0" smtClean="0"/>
              <a:t>„KONCENTROVANÁ“ NEÚSPĚŠNOST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(100% = ŽÁCI, KTEŘÍ PODALI PŘIHLÁŠKU K MZ)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628801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JDE O NOVÝ JEV – DŮSLEDEK PLOŠNÉ OBJEKTIVIZACE MATURITNÍ ZKOUŠKY </a:t>
            </a:r>
          </a:p>
          <a:p>
            <a:endParaRPr lang="cs-CZ" sz="2000" dirty="0" smtClean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2708920"/>
            <a:ext cx="823701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842</Words>
  <Application>Microsoft Office PowerPoint</Application>
  <PresentationFormat>Předvádění na obrazovce (4:3)</PresentationFormat>
  <Paragraphs>207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VÝSLEDKY MZ 2011 PŘIHLÁŠENÍ MZ 2012 A OTÁZKY A NÁMĚTY K DISKUSI O TOM, KUDY DÁL S MATURITNÍM MODELEM </vt:lpstr>
      <vt:lpstr>KOLIK MATUROVALO VLONI ŽÁKŮ</vt:lpstr>
      <vt:lpstr>PODZIMNÍ TERMÍN MZ</vt:lpstr>
      <vt:lpstr>VÝSLEDKY PODZIMNÍHO TERMÍNU MZ</vt:lpstr>
      <vt:lpstr>SOUHRNNÉ VÝSLEDKY MZ PO PODZIMNÍM TERMÍNU MZ</vt:lpstr>
      <vt:lpstr>ÚSPĚŠNOST VE SPOLEČNÉ A PROFILOVÉ ČÁSTI MZ (SITUACE PODLE SKUPIN OBORŮ)</vt:lpstr>
      <vt:lpstr>VÝSLEDKY MZ  PO PODZIMNÍM TERMÍNU - NEÚSPĚŠNOST  (DLE SKUPIN OBORŮ)</vt:lpstr>
      <vt:lpstr>VÝSLEDKY MZ  PO PODZIMNÍM TERMÍNU – ÚSPĚŠNOST  (DLE SKUPIN OBORŮ)</vt:lpstr>
      <vt:lpstr>„KONCENTROVANÁ“ NEÚSPĚŠNOST (100% = ŽÁCI, KTEŘÍ PODALI PŘIHLÁŠKU K MZ)</vt:lpstr>
      <vt:lpstr>SPOLEČNÁ ČÁST MZ  PO PODZIMNÍM TERMÍNU ZKOUŠEK</vt:lpstr>
      <vt:lpstr>NEÚSPĚŠNOST U POVINNÝCH ZKOUŠEK</vt:lpstr>
      <vt:lpstr>ÚSPĚŠNOST U POVINNÝCH ZKOUŠEK ČESKÝ JAZYK A LITERATURA</vt:lpstr>
      <vt:lpstr>ÚSPĚŠNOST U POVINNÝCH ZKOUŠEK CIZÍ JAZYK</vt:lpstr>
      <vt:lpstr>ÚSPĚŠNOST U POVINNÝCH ZKOUŠEK MATEMATIKA</vt:lpstr>
      <vt:lpstr>VÝSLEDKY MZ  PO PODZIMNÍM TERMÍNU – ÚSPĚŠNOST 1. POVINNÁ A 2. POVINNÁ ZKOUŠKA SČMZ  (DLE SKUPIN OBORŮ)</vt:lpstr>
      <vt:lpstr>STRATEGIE VOLBY (1)</vt:lpstr>
      <vt:lpstr>STRATEGIE VOLBY (2)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 (SROVNÁNÍ DÍLČÍCH ZKOUŠEK) </vt:lpstr>
      <vt:lpstr>JAK BYLI ŽÁCI HODNOCENI</vt:lpstr>
      <vt:lpstr>PŘIHLÁŠKY K JARNÍMU TERMÍNU  MZ 2012</vt:lpstr>
      <vt:lpstr>PŘIHLÁŠENÍ K JARNÍMU TERMÍNU  MZ 2011</vt:lpstr>
      <vt:lpstr>PŘIHLÁŠENÍ K JARNÍMU TERMÍNU  MZ 2011</vt:lpstr>
      <vt:lpstr>VOLBA POVINNÝCH PŘEDMĚTŮ</vt:lpstr>
      <vt:lpstr>VOLBA CIZÍCH JAZYKŮ</vt:lpstr>
      <vt:lpstr>VOLBA ÚROVNÍ OBTÍŽNOSTI</vt:lpstr>
      <vt:lpstr>Pár komentářů ke komplexní zkoušce</vt:lpstr>
      <vt:lpstr>NĚKTERÉ ZÁVĚRY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TERMÍN MATURITNÍ ZKOUŠKY 2011</dc:title>
  <dc:creator>Pavel Zelený</dc:creator>
  <cp:lastModifiedBy>Pavel Zelený</cp:lastModifiedBy>
  <cp:revision>76</cp:revision>
  <dcterms:created xsi:type="dcterms:W3CDTF">2011-06-14T20:13:17Z</dcterms:created>
  <dcterms:modified xsi:type="dcterms:W3CDTF">2012-03-22T08:29:12Z</dcterms:modified>
</cp:coreProperties>
</file>